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2" r:id="rId3"/>
    <p:sldId id="293" r:id="rId4"/>
    <p:sldId id="294" r:id="rId5"/>
    <p:sldId id="258" r:id="rId6"/>
    <p:sldId id="271" r:id="rId7"/>
    <p:sldId id="282" r:id="rId8"/>
    <p:sldId id="272" r:id="rId9"/>
    <p:sldId id="273" r:id="rId10"/>
    <p:sldId id="274" r:id="rId11"/>
    <p:sldId id="275" r:id="rId12"/>
    <p:sldId id="276" r:id="rId13"/>
    <p:sldId id="296" r:id="rId14"/>
    <p:sldId id="29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58" d="100"/>
          <a:sy n="58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E3034-5041-4265-8EB2-CFF8D1DA4672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410850-EB6B-42F4-8EB8-31429DCFE8D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b="1" i="1" dirty="0" smtClean="0">
              <a:solidFill>
                <a:schemeClr val="tx1"/>
              </a:solidFill>
            </a:rPr>
            <a:t>SATÉLITE ARTIFICIAL</a:t>
          </a:r>
        </a:p>
        <a:p>
          <a:r>
            <a:rPr lang="es-ES" b="1" i="1" dirty="0" smtClean="0">
              <a:solidFill>
                <a:schemeClr val="tx1"/>
              </a:solidFill>
            </a:rPr>
            <a:t>V</a:t>
          </a:r>
          <a:r>
            <a:rPr lang="es-ES" dirty="0" smtClean="0">
              <a:solidFill>
                <a:schemeClr val="tx1"/>
              </a:solidFill>
            </a:rPr>
            <a:t>ehículo que se pone en órbita alrededor de la Tierra mediante un cohete o transbordador espacial.</a:t>
          </a:r>
          <a:endParaRPr lang="es-ES" dirty="0">
            <a:solidFill>
              <a:schemeClr val="tx1"/>
            </a:solidFill>
          </a:endParaRPr>
        </a:p>
      </dgm:t>
    </dgm:pt>
    <dgm:pt modelId="{B8866ABD-4B91-4528-8073-DF43FD7689F2}" type="parTrans" cxnId="{003C3310-2A01-4BF7-BE7C-523671F4CD94}">
      <dgm:prSet/>
      <dgm:spPr/>
      <dgm:t>
        <a:bodyPr/>
        <a:lstStyle/>
        <a:p>
          <a:endParaRPr lang="es-ES"/>
        </a:p>
      </dgm:t>
    </dgm:pt>
    <dgm:pt modelId="{8803633D-E32E-48C8-B4BE-F278E8855B4C}" type="sibTrans" cxnId="{003C3310-2A01-4BF7-BE7C-523671F4CD94}">
      <dgm:prSet/>
      <dgm:spPr/>
      <dgm:t>
        <a:bodyPr/>
        <a:lstStyle/>
        <a:p>
          <a:endParaRPr lang="es-ES"/>
        </a:p>
      </dgm:t>
    </dgm:pt>
    <dgm:pt modelId="{AEF43142-52C1-48CB-AAE4-669D75DE3C0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GEOESTACIONARIO</a:t>
          </a:r>
        </a:p>
        <a:p>
          <a:r>
            <a:rPr lang="es-ES" sz="1400" dirty="0" smtClean="0">
              <a:solidFill>
                <a:schemeClr val="tx1"/>
              </a:solidFill>
            </a:rPr>
            <a:t>Cuando no cambia su posición relativa respecto de la Tierra</a:t>
          </a:r>
          <a:endParaRPr lang="es-ES" sz="1400" dirty="0">
            <a:solidFill>
              <a:schemeClr val="tx1"/>
            </a:solidFill>
          </a:endParaRPr>
        </a:p>
      </dgm:t>
    </dgm:pt>
    <dgm:pt modelId="{BA111833-B4BB-4EF2-B854-689CF7A33327}" type="parTrans" cxnId="{D71F9BB9-4BE5-4A56-8B25-CB910EF86338}">
      <dgm:prSet/>
      <dgm:spPr/>
      <dgm:t>
        <a:bodyPr/>
        <a:lstStyle/>
        <a:p>
          <a:endParaRPr lang="es-ES"/>
        </a:p>
      </dgm:t>
    </dgm:pt>
    <dgm:pt modelId="{34E9FAE9-F40F-4933-8646-E7DAE5BFD8A3}" type="sibTrans" cxnId="{D71F9BB9-4BE5-4A56-8B25-CB910EF86338}">
      <dgm:prSet/>
      <dgm:spPr/>
      <dgm:t>
        <a:bodyPr/>
        <a:lstStyle/>
        <a:p>
          <a:endParaRPr lang="es-ES"/>
        </a:p>
      </dgm:t>
    </dgm:pt>
    <dgm:pt modelId="{53808B8F-CEB8-4D7F-AC7A-2B442E91161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TRANSBORDADOR ESPACIAL</a:t>
          </a:r>
        </a:p>
        <a:p>
          <a:r>
            <a:rPr lang="es-ES" sz="1400" dirty="0" smtClean="0">
              <a:solidFill>
                <a:schemeClr val="tx1"/>
              </a:solidFill>
            </a:rPr>
            <a:t>Vehículo espacial reutilizable que se pone en órbita mediante un cohete y  que vuelve a aterrizar una vez cumplida su misión</a:t>
          </a:r>
          <a:endParaRPr lang="es-ES" sz="1400" dirty="0">
            <a:solidFill>
              <a:schemeClr val="tx1"/>
            </a:solidFill>
          </a:endParaRPr>
        </a:p>
      </dgm:t>
    </dgm:pt>
    <dgm:pt modelId="{F949F1F0-09E1-4D60-9553-4A5B9B689B9E}" type="parTrans" cxnId="{83F02413-0954-467C-A389-2F4821E150AD}">
      <dgm:prSet/>
      <dgm:spPr/>
      <dgm:t>
        <a:bodyPr/>
        <a:lstStyle/>
        <a:p>
          <a:endParaRPr lang="es-ES"/>
        </a:p>
      </dgm:t>
    </dgm:pt>
    <dgm:pt modelId="{A827BDAC-04DD-4660-BCA7-C5949E12BF59}" type="sibTrans" cxnId="{83F02413-0954-467C-A389-2F4821E150AD}">
      <dgm:prSet/>
      <dgm:spPr/>
      <dgm:t>
        <a:bodyPr/>
        <a:lstStyle/>
        <a:p>
          <a:endParaRPr lang="es-ES"/>
        </a:p>
      </dgm:t>
    </dgm:pt>
    <dgm:pt modelId="{4F0EEB7A-FC61-45E4-9FB3-A64ABB41F700}" type="pres">
      <dgm:prSet presAssocID="{1C2E3034-5041-4265-8EB2-CFF8D1DA46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1271AE-D631-4A54-A339-FEC662F3B94E}" type="pres">
      <dgm:prSet presAssocID="{E7410850-EB6B-42F4-8EB8-31429DCFE8D2}" presName="root1" presStyleCnt="0"/>
      <dgm:spPr/>
    </dgm:pt>
    <dgm:pt modelId="{2878186C-8A80-4120-927D-624CF3E04E94}" type="pres">
      <dgm:prSet presAssocID="{E7410850-EB6B-42F4-8EB8-31429DCFE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12E30-F7B0-4ECB-B004-023A63E786AE}" type="pres">
      <dgm:prSet presAssocID="{E7410850-EB6B-42F4-8EB8-31429DCFE8D2}" presName="level2hierChild" presStyleCnt="0"/>
      <dgm:spPr/>
    </dgm:pt>
    <dgm:pt modelId="{5F882FB5-E63E-4D8B-8827-788F7E1C69FF}" type="pres">
      <dgm:prSet presAssocID="{BA111833-B4BB-4EF2-B854-689CF7A33327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B51295D-D9F5-4EAA-B3A2-A05ABC126392}" type="pres">
      <dgm:prSet presAssocID="{BA111833-B4BB-4EF2-B854-689CF7A3332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5BE390D-567C-44EA-BA61-D29A6DE1693D}" type="pres">
      <dgm:prSet presAssocID="{AEF43142-52C1-48CB-AAE4-669D75DE3C0C}" presName="root2" presStyleCnt="0"/>
      <dgm:spPr/>
    </dgm:pt>
    <dgm:pt modelId="{D34C1954-B941-4FBB-8B98-5BFEBA35B839}" type="pres">
      <dgm:prSet presAssocID="{AEF43142-52C1-48CB-AAE4-669D75DE3C0C}" presName="LevelTwoTextNode" presStyleLbl="node2" presStyleIdx="0" presStyleCnt="2" custScaleX="106533" custScaleY="205498" custLinFactNeighborX="-1759" custLinFactNeighborY="-29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D7FCA0-2C67-4734-93E0-2904F3C11D47}" type="pres">
      <dgm:prSet presAssocID="{AEF43142-52C1-48CB-AAE4-669D75DE3C0C}" presName="level3hierChild" presStyleCnt="0"/>
      <dgm:spPr/>
    </dgm:pt>
    <dgm:pt modelId="{12741E4A-49B1-4F4C-98A2-BE83B1095A97}" type="pres">
      <dgm:prSet presAssocID="{F949F1F0-09E1-4D60-9553-4A5B9B689B9E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DB3EB2D-A1C6-41CD-9D33-9637B9F3C796}" type="pres">
      <dgm:prSet presAssocID="{F949F1F0-09E1-4D60-9553-4A5B9B689B9E}" presName="connTx" presStyleLbl="parChTrans1D2" presStyleIdx="1" presStyleCnt="2"/>
      <dgm:spPr/>
      <dgm:t>
        <a:bodyPr/>
        <a:lstStyle/>
        <a:p>
          <a:endParaRPr lang="es-ES"/>
        </a:p>
      </dgm:t>
    </dgm:pt>
    <dgm:pt modelId="{C8B7D716-7707-4EFE-BFF3-0B3832BF3B5D}" type="pres">
      <dgm:prSet presAssocID="{53808B8F-CEB8-4D7F-AC7A-2B442E91161C}" presName="root2" presStyleCnt="0"/>
      <dgm:spPr/>
    </dgm:pt>
    <dgm:pt modelId="{BE484DC3-CB32-4F0E-926C-D5132207F20C}" type="pres">
      <dgm:prSet presAssocID="{53808B8F-CEB8-4D7F-AC7A-2B442E91161C}" presName="LevelTwoTextNode" presStyleLbl="node2" presStyleIdx="1" presStyleCnt="2" custScaleX="105094" custScaleY="199827" custLinFactNeighborX="-2520" custLinFactNeighborY="9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0641ED-548F-4C02-AECA-2B57A89A9C26}" type="pres">
      <dgm:prSet presAssocID="{53808B8F-CEB8-4D7F-AC7A-2B442E91161C}" presName="level3hierChild" presStyleCnt="0"/>
      <dgm:spPr/>
    </dgm:pt>
  </dgm:ptLst>
  <dgm:cxnLst>
    <dgm:cxn modelId="{0C16AD0B-1817-415C-A00C-13706343577D}" type="presOf" srcId="{F949F1F0-09E1-4D60-9553-4A5B9B689B9E}" destId="{CDB3EB2D-A1C6-41CD-9D33-9637B9F3C796}" srcOrd="1" destOrd="0" presId="urn:microsoft.com/office/officeart/2008/layout/HorizontalMultiLevelHierarchy"/>
    <dgm:cxn modelId="{E70ABE00-A72C-40AA-95F2-C46147C392A4}" type="presOf" srcId="{BA111833-B4BB-4EF2-B854-689CF7A33327}" destId="{5F882FB5-E63E-4D8B-8827-788F7E1C69FF}" srcOrd="0" destOrd="0" presId="urn:microsoft.com/office/officeart/2008/layout/HorizontalMultiLevelHierarchy"/>
    <dgm:cxn modelId="{B71F1462-09BE-46D6-8C17-FD2E7B3F78BB}" type="presOf" srcId="{E7410850-EB6B-42F4-8EB8-31429DCFE8D2}" destId="{2878186C-8A80-4120-927D-624CF3E04E94}" srcOrd="0" destOrd="0" presId="urn:microsoft.com/office/officeart/2008/layout/HorizontalMultiLevelHierarchy"/>
    <dgm:cxn modelId="{B9CFA4AF-D3D8-4B60-8AE1-570AE809C935}" type="presOf" srcId="{1C2E3034-5041-4265-8EB2-CFF8D1DA4672}" destId="{4F0EEB7A-FC61-45E4-9FB3-A64ABB41F700}" srcOrd="0" destOrd="0" presId="urn:microsoft.com/office/officeart/2008/layout/HorizontalMultiLevelHierarchy"/>
    <dgm:cxn modelId="{5649E053-F63A-493E-9506-9FE2EEC91AAF}" type="presOf" srcId="{AEF43142-52C1-48CB-AAE4-669D75DE3C0C}" destId="{D34C1954-B941-4FBB-8B98-5BFEBA35B839}" srcOrd="0" destOrd="0" presId="urn:microsoft.com/office/officeart/2008/layout/HorizontalMultiLevelHierarchy"/>
    <dgm:cxn modelId="{003C3310-2A01-4BF7-BE7C-523671F4CD94}" srcId="{1C2E3034-5041-4265-8EB2-CFF8D1DA4672}" destId="{E7410850-EB6B-42F4-8EB8-31429DCFE8D2}" srcOrd="0" destOrd="0" parTransId="{B8866ABD-4B91-4528-8073-DF43FD7689F2}" sibTransId="{8803633D-E32E-48C8-B4BE-F278E8855B4C}"/>
    <dgm:cxn modelId="{B2933392-3FA3-4B2C-9726-399802DB25D7}" type="presOf" srcId="{F949F1F0-09E1-4D60-9553-4A5B9B689B9E}" destId="{12741E4A-49B1-4F4C-98A2-BE83B1095A97}" srcOrd="0" destOrd="0" presId="urn:microsoft.com/office/officeart/2008/layout/HorizontalMultiLevelHierarchy"/>
    <dgm:cxn modelId="{18FD7B90-E902-4F48-B858-25F1E3E6E648}" type="presOf" srcId="{BA111833-B4BB-4EF2-B854-689CF7A33327}" destId="{2B51295D-D9F5-4EAA-B3A2-A05ABC126392}" srcOrd="1" destOrd="0" presId="urn:microsoft.com/office/officeart/2008/layout/HorizontalMultiLevelHierarchy"/>
    <dgm:cxn modelId="{83F02413-0954-467C-A389-2F4821E150AD}" srcId="{E7410850-EB6B-42F4-8EB8-31429DCFE8D2}" destId="{53808B8F-CEB8-4D7F-AC7A-2B442E91161C}" srcOrd="1" destOrd="0" parTransId="{F949F1F0-09E1-4D60-9553-4A5B9B689B9E}" sibTransId="{A827BDAC-04DD-4660-BCA7-C5949E12BF59}"/>
    <dgm:cxn modelId="{565FB28C-A908-437F-A118-0ADE88C3A41E}" type="presOf" srcId="{53808B8F-CEB8-4D7F-AC7A-2B442E91161C}" destId="{BE484DC3-CB32-4F0E-926C-D5132207F20C}" srcOrd="0" destOrd="0" presId="urn:microsoft.com/office/officeart/2008/layout/HorizontalMultiLevelHierarchy"/>
    <dgm:cxn modelId="{D71F9BB9-4BE5-4A56-8B25-CB910EF86338}" srcId="{E7410850-EB6B-42F4-8EB8-31429DCFE8D2}" destId="{AEF43142-52C1-48CB-AAE4-669D75DE3C0C}" srcOrd="0" destOrd="0" parTransId="{BA111833-B4BB-4EF2-B854-689CF7A33327}" sibTransId="{34E9FAE9-F40F-4933-8646-E7DAE5BFD8A3}"/>
    <dgm:cxn modelId="{476D5DCD-62E3-4AE6-840E-2ECA090F69B7}" type="presParOf" srcId="{4F0EEB7A-FC61-45E4-9FB3-A64ABB41F700}" destId="{9F1271AE-D631-4A54-A339-FEC662F3B94E}" srcOrd="0" destOrd="0" presId="urn:microsoft.com/office/officeart/2008/layout/HorizontalMultiLevelHierarchy"/>
    <dgm:cxn modelId="{852D3FEB-80C1-48A7-BDC3-D63ED3CBEC62}" type="presParOf" srcId="{9F1271AE-D631-4A54-A339-FEC662F3B94E}" destId="{2878186C-8A80-4120-927D-624CF3E04E94}" srcOrd="0" destOrd="0" presId="urn:microsoft.com/office/officeart/2008/layout/HorizontalMultiLevelHierarchy"/>
    <dgm:cxn modelId="{0474D6C8-EDBB-4849-80BC-4BFAFA911AB7}" type="presParOf" srcId="{9F1271AE-D631-4A54-A339-FEC662F3B94E}" destId="{1D312E30-F7B0-4ECB-B004-023A63E786AE}" srcOrd="1" destOrd="0" presId="urn:microsoft.com/office/officeart/2008/layout/HorizontalMultiLevelHierarchy"/>
    <dgm:cxn modelId="{1B451A3F-5223-42B2-98AD-87977E2C125A}" type="presParOf" srcId="{1D312E30-F7B0-4ECB-B004-023A63E786AE}" destId="{5F882FB5-E63E-4D8B-8827-788F7E1C69FF}" srcOrd="0" destOrd="0" presId="urn:microsoft.com/office/officeart/2008/layout/HorizontalMultiLevelHierarchy"/>
    <dgm:cxn modelId="{89452045-BB0F-4CC9-977F-F446FCBFC533}" type="presParOf" srcId="{5F882FB5-E63E-4D8B-8827-788F7E1C69FF}" destId="{2B51295D-D9F5-4EAA-B3A2-A05ABC126392}" srcOrd="0" destOrd="0" presId="urn:microsoft.com/office/officeart/2008/layout/HorizontalMultiLevelHierarchy"/>
    <dgm:cxn modelId="{E713D3D6-D19E-4163-994D-E1C28B1A3B40}" type="presParOf" srcId="{1D312E30-F7B0-4ECB-B004-023A63E786AE}" destId="{45BE390D-567C-44EA-BA61-D29A6DE1693D}" srcOrd="1" destOrd="0" presId="urn:microsoft.com/office/officeart/2008/layout/HorizontalMultiLevelHierarchy"/>
    <dgm:cxn modelId="{CBC439A5-912E-4E97-8CB5-B43B8E244FBF}" type="presParOf" srcId="{45BE390D-567C-44EA-BA61-D29A6DE1693D}" destId="{D34C1954-B941-4FBB-8B98-5BFEBA35B839}" srcOrd="0" destOrd="0" presId="urn:microsoft.com/office/officeart/2008/layout/HorizontalMultiLevelHierarchy"/>
    <dgm:cxn modelId="{66AC918C-E166-4638-8A34-81C20419358B}" type="presParOf" srcId="{45BE390D-567C-44EA-BA61-D29A6DE1693D}" destId="{BAD7FCA0-2C67-4734-93E0-2904F3C11D47}" srcOrd="1" destOrd="0" presId="urn:microsoft.com/office/officeart/2008/layout/HorizontalMultiLevelHierarchy"/>
    <dgm:cxn modelId="{9A8FDC7B-6966-48C1-AE56-680297E0B795}" type="presParOf" srcId="{1D312E30-F7B0-4ECB-B004-023A63E786AE}" destId="{12741E4A-49B1-4F4C-98A2-BE83B1095A97}" srcOrd="2" destOrd="0" presId="urn:microsoft.com/office/officeart/2008/layout/HorizontalMultiLevelHierarchy"/>
    <dgm:cxn modelId="{D16FCA10-0BA4-417C-B80C-24B36D814907}" type="presParOf" srcId="{12741E4A-49B1-4F4C-98A2-BE83B1095A97}" destId="{CDB3EB2D-A1C6-41CD-9D33-9637B9F3C796}" srcOrd="0" destOrd="0" presId="urn:microsoft.com/office/officeart/2008/layout/HorizontalMultiLevelHierarchy"/>
    <dgm:cxn modelId="{72B76388-F9DC-450F-BE0C-1EA2CBCE41CF}" type="presParOf" srcId="{1D312E30-F7B0-4ECB-B004-023A63E786AE}" destId="{C8B7D716-7707-4EFE-BFF3-0B3832BF3B5D}" srcOrd="3" destOrd="0" presId="urn:microsoft.com/office/officeart/2008/layout/HorizontalMultiLevelHierarchy"/>
    <dgm:cxn modelId="{569AC4CB-B916-48D1-96D8-BBCDCD79D235}" type="presParOf" srcId="{C8B7D716-7707-4EFE-BFF3-0B3832BF3B5D}" destId="{BE484DC3-CB32-4F0E-926C-D5132207F20C}" srcOrd="0" destOrd="0" presId="urn:microsoft.com/office/officeart/2008/layout/HorizontalMultiLevelHierarchy"/>
    <dgm:cxn modelId="{BD868FBC-F4D3-4AAB-9B17-DD1A3CFC461F}" type="presParOf" srcId="{C8B7D716-7707-4EFE-BFF3-0B3832BF3B5D}" destId="{DB0641ED-548F-4C02-AECA-2B57A89A9C2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1E4A-49B1-4F4C-98A2-BE83B1095A97}">
      <dsp:nvSpPr>
        <dsp:cNvPr id="0" name=""/>
        <dsp:cNvSpPr/>
      </dsp:nvSpPr>
      <dsp:spPr>
        <a:xfrm>
          <a:off x="1834113" y="2032000"/>
          <a:ext cx="441849" cy="96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924" y="0"/>
              </a:lnTo>
              <a:lnTo>
                <a:pt x="220924" y="962313"/>
              </a:lnTo>
              <a:lnTo>
                <a:pt x="441849" y="9623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28565" y="2486684"/>
        <a:ext cx="52945" cy="52945"/>
      </dsp:txXfrm>
    </dsp:sp>
    <dsp:sp modelId="{5F882FB5-E63E-4D8B-8827-788F7E1C69FF}">
      <dsp:nvSpPr>
        <dsp:cNvPr id="0" name=""/>
        <dsp:cNvSpPr/>
      </dsp:nvSpPr>
      <dsp:spPr>
        <a:xfrm>
          <a:off x="1834113" y="941923"/>
          <a:ext cx="461085" cy="1090076"/>
        </a:xfrm>
        <a:custGeom>
          <a:avLst/>
          <a:gdLst/>
          <a:ahLst/>
          <a:cxnLst/>
          <a:rect l="0" t="0" r="0" b="0"/>
          <a:pathLst>
            <a:path>
              <a:moveTo>
                <a:pt x="0" y="1090076"/>
              </a:moveTo>
              <a:lnTo>
                <a:pt x="230542" y="1090076"/>
              </a:lnTo>
              <a:lnTo>
                <a:pt x="230542" y="0"/>
              </a:lnTo>
              <a:lnTo>
                <a:pt x="46108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35066" y="1457372"/>
        <a:ext cx="59179" cy="59179"/>
      </dsp:txXfrm>
    </dsp:sp>
    <dsp:sp modelId="{2878186C-8A80-4120-927D-624CF3E04E94}">
      <dsp:nvSpPr>
        <dsp:cNvPr id="0" name=""/>
        <dsp:cNvSpPr/>
      </dsp:nvSpPr>
      <dsp:spPr>
        <a:xfrm rot="16200000">
          <a:off x="-579246" y="1646673"/>
          <a:ext cx="4056066" cy="77065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</a:rPr>
            <a:t>SATÉLITE ARTIFICIAL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</a:rPr>
            <a:t>V</a:t>
          </a:r>
          <a:r>
            <a:rPr lang="es-ES" sz="1400" kern="1200" dirty="0" smtClean="0">
              <a:solidFill>
                <a:schemeClr val="tx1"/>
              </a:solidFill>
            </a:rPr>
            <a:t>ehículo que se pone en órbita alrededor de la Tierra mediante un cohete o transbordador espacial.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-579246" y="1646673"/>
        <a:ext cx="4056066" cy="770652"/>
      </dsp:txXfrm>
    </dsp:sp>
    <dsp:sp modelId="{D34C1954-B941-4FBB-8B98-5BFEBA35B839}">
      <dsp:nvSpPr>
        <dsp:cNvPr id="0" name=""/>
        <dsp:cNvSpPr/>
      </dsp:nvSpPr>
      <dsp:spPr>
        <a:xfrm>
          <a:off x="2295198" y="150085"/>
          <a:ext cx="2692877" cy="1583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GEOESTACIONARIO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Cuando no cambia su posición relativa respecto de la Tierra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295198" y="150085"/>
        <a:ext cx="2692877" cy="1583675"/>
      </dsp:txXfrm>
    </dsp:sp>
    <dsp:sp modelId="{BE484DC3-CB32-4F0E-926C-D5132207F20C}">
      <dsp:nvSpPr>
        <dsp:cNvPr id="0" name=""/>
        <dsp:cNvSpPr/>
      </dsp:nvSpPr>
      <dsp:spPr>
        <a:xfrm>
          <a:off x="2275962" y="2224327"/>
          <a:ext cx="2656503" cy="153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TRANSBORDADOR ESPACIAL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Vehículo espacial reutilizable que se pone en órbita mediante un cohete y  que vuelve a aterrizar una vez cumplida su misión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275962" y="2224327"/>
        <a:ext cx="2656503" cy="153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1.- LEY DE GRAVITACIÓN UNIVERSAL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74E4-8D73-413A-A53D-4096C32AF72D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DCD06-A6D2-4F02-A695-A4F701598F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694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1.- LEY DE GRAVITACIÓN UNIVERSAL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C7C4-DA5C-4D6D-AB57-203C73C2B742}" type="datetimeFigureOut">
              <a:rPr lang="es-ES" smtClean="0"/>
              <a:t>09/11/2016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B4D9-7488-4A9A-B526-2344CBF719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8082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5390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7858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96590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0285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9717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9369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0100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46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18217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2186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95999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436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2251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222D-98B7-47B9-B5F5-DB364AD36449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0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40D7-6407-42E9-99E7-056F60237036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0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516B-F3EE-4C59-A43B-9B11A6F2B68E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5038-20DA-4BAF-A403-C67A2FC2D326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62D-AA71-40DA-944C-6EC8CFDF08B9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5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2C0-E4BE-4347-B33E-BA9374CDDD3A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E064-E1B4-4196-8144-659D551A5679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D1D1-C521-446D-B85A-D906FBC09235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3705-832A-4802-A184-04AB6C2151F1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03CF7B-52F6-4FF3-823E-C212BFB57060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6C6B-2467-4EC2-93C2-00BA5B27C675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FD41A5-C867-4447-BDED-683E0474AE68}" type="datetime1">
              <a:rPr lang="en-US" smtClean="0">
                <a:solidFill>
                  <a:prstClr val="white"/>
                </a:solidFill>
              </a:rPr>
              <a:t>11/9/2016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40" y="1278721"/>
            <a:ext cx="3918240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>
                <a:solidFill>
                  <a:srgbClr val="C00000"/>
                </a:solidFill>
                <a:latin typeface="News Gothic MT"/>
              </a:rPr>
              <a:t>¿Cómo surgió la teoría?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905863" y="1727955"/>
            <a:ext cx="3655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05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prstClr val="black"/>
                </a:solidFill>
              </a:rPr>
              <a:t>Newton estudió muy bien los trabajos de:</a:t>
            </a:r>
          </a:p>
        </p:txBody>
      </p:sp>
      <p:sp>
        <p:nvSpPr>
          <p:cNvPr id="6" name="Elipse 5"/>
          <p:cNvSpPr/>
          <p:nvPr/>
        </p:nvSpPr>
        <p:spPr>
          <a:xfrm>
            <a:off x="3767580" y="2836052"/>
            <a:ext cx="1587798" cy="15379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COPÉRNICO</a:t>
            </a:r>
          </a:p>
        </p:txBody>
      </p:sp>
      <p:sp>
        <p:nvSpPr>
          <p:cNvPr id="11" name="Elipse 10"/>
          <p:cNvSpPr/>
          <p:nvPr/>
        </p:nvSpPr>
        <p:spPr>
          <a:xfrm>
            <a:off x="847649" y="2836052"/>
            <a:ext cx="1535838" cy="15379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GALILEO</a:t>
            </a:r>
          </a:p>
        </p:txBody>
      </p:sp>
      <p:sp>
        <p:nvSpPr>
          <p:cNvPr id="15" name="Elipse 14"/>
          <p:cNvSpPr/>
          <p:nvPr/>
        </p:nvSpPr>
        <p:spPr>
          <a:xfrm>
            <a:off x="6739471" y="2708653"/>
            <a:ext cx="1603833" cy="162542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KEPLER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5" y="1628294"/>
            <a:ext cx="3329449" cy="3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9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" grpId="0" autoUpdateAnimBg="0"/>
      <p:bldP spid="6" grpId="0" animBg="1" autoUpdateAnimBg="0"/>
      <p:bldP spid="11" grpId="0" animBg="1" autoUpdateAnimBg="0"/>
      <p:bldP spid="1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39" y="1278721"/>
            <a:ext cx="2059815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 smtClean="0">
                <a:solidFill>
                  <a:srgbClr val="C00000"/>
                </a:solidFill>
                <a:latin typeface="News Gothic MT"/>
              </a:rPr>
              <a:t>Síntesis Newtoniana:</a:t>
            </a:r>
            <a:endParaRPr lang="es-ES_tradnl" altLang="es-ES" sz="1500" b="1" u="sng" dirty="0">
              <a:solidFill>
                <a:srgbClr val="C00000"/>
              </a:solidFill>
              <a:latin typeface="News Gothic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13028" y="1744478"/>
            <a:ext cx="8461751" cy="13079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Caída y Peso de los Cuerpos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13028" y="3093136"/>
            <a:ext cx="8461751" cy="13040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Movimiento de los Satélites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2" y="1762777"/>
            <a:ext cx="4435777" cy="4021771"/>
          </a:xfrm>
          <a:prstGeom prst="rect">
            <a:avLst/>
          </a:prstGeom>
        </p:spPr>
      </p:pic>
      <p:cxnSp>
        <p:nvCxnSpPr>
          <p:cNvPr id="46" name="Conector recto de flecha 45"/>
          <p:cNvCxnSpPr>
            <a:stCxn id="44" idx="2"/>
            <a:endCxn id="48" idx="0"/>
          </p:cNvCxnSpPr>
          <p:nvPr/>
        </p:nvCxnSpPr>
        <p:spPr>
          <a:xfrm>
            <a:off x="2502998" y="3623371"/>
            <a:ext cx="7340" cy="803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/>
              <p:cNvSpPr txBox="1"/>
              <p:nvPr/>
            </p:nvSpPr>
            <p:spPr>
              <a:xfrm>
                <a:off x="1747214" y="4427184"/>
                <a:ext cx="1526247" cy="5010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Cuadro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14" y="4427184"/>
                <a:ext cx="1526247" cy="501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1023520" y="2202889"/>
                <a:ext cx="2973634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𝑐𝑒𝑛𝑡𝑟</m:t>
                          </m:r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𝑝𝑒𝑡𝑎</m:t>
                          </m:r>
                        </m:sub>
                      </m:sSub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𝑔𝑟𝑎𝑣𝑖𝑡𝑎𝑡𝑜𝑟𝑖𝑎</m:t>
                          </m:r>
                        </m:sub>
                      </m:sSub>
                    </m:oMath>
                  </m:oMathPara>
                </a14:m>
                <a:endParaRPr lang="es-E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0" y="2202889"/>
                <a:ext cx="2973634" cy="266227"/>
              </a:xfrm>
              <a:prstGeom prst="rect">
                <a:avLst/>
              </a:prstGeom>
              <a:blipFill rotWithShape="0">
                <a:blip r:embed="rId5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redondeado 22"/>
          <p:cNvSpPr/>
          <p:nvPr/>
        </p:nvSpPr>
        <p:spPr>
          <a:xfrm>
            <a:off x="603301" y="3273102"/>
            <a:ext cx="1521473" cy="100112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>
              <a:solidFill>
                <a:prstClr val="white"/>
              </a:solidFill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2892302" y="2446914"/>
            <a:ext cx="0" cy="643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1387239" y="3130864"/>
                <a:ext cx="2231517" cy="492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35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39" y="3130864"/>
                <a:ext cx="2231517" cy="4925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/>
          <p:nvPr/>
        </p:nvCxnSpPr>
        <p:spPr>
          <a:xfrm flipH="1">
            <a:off x="1841680" y="2446914"/>
            <a:ext cx="1" cy="673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2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1667 -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48" grpId="0" animBg="1"/>
      <p:bldP spid="26" grpId="0"/>
      <p:bldP spid="23" grpId="0" animBg="1"/>
      <p:bldP spid="23" grpId="1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39" y="1278721"/>
            <a:ext cx="2059815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 smtClean="0">
                <a:solidFill>
                  <a:srgbClr val="C00000"/>
                </a:solidFill>
                <a:latin typeface="News Gothic MT"/>
              </a:rPr>
              <a:t>Síntesis Newtoniana:</a:t>
            </a:r>
            <a:endParaRPr lang="es-ES_tradnl" altLang="es-ES" sz="1500" b="1" u="sng" dirty="0">
              <a:solidFill>
                <a:srgbClr val="C00000"/>
              </a:solidFill>
              <a:latin typeface="News Gothic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13028" y="1744478"/>
            <a:ext cx="8461751" cy="13079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Caída y Peso de los Cuerpos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13027" y="3052458"/>
            <a:ext cx="8461751" cy="13040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Movimiento de los Satélites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13027" y="4356465"/>
            <a:ext cx="8461751" cy="1282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Trayectoria de los Cometas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03299" y="4540349"/>
            <a:ext cx="1497312" cy="947747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6" y="3558424"/>
            <a:ext cx="1767088" cy="26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364037" y="948018"/>
            <a:ext cx="2059815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 smtClean="0">
                <a:solidFill>
                  <a:srgbClr val="C00000"/>
                </a:solidFill>
                <a:latin typeface="News Gothic MT"/>
              </a:rPr>
              <a:t>Síntesis Newtoniana:</a:t>
            </a:r>
            <a:endParaRPr lang="es-ES_tradnl" altLang="es-ES" sz="1500" b="1" u="sng" dirty="0">
              <a:solidFill>
                <a:srgbClr val="C00000"/>
              </a:solidFill>
              <a:latin typeface="News Gothic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01740" y="1260138"/>
            <a:ext cx="8461751" cy="13079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Caída y Peso de los Cuerpos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01740" y="2568118"/>
            <a:ext cx="8461751" cy="13040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Movimiento de los Satélites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01740" y="3861510"/>
            <a:ext cx="8461751" cy="1282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Trayectoria de los Cometas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01739" y="5144287"/>
            <a:ext cx="8461751" cy="14084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Mareas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79932" y="5337822"/>
            <a:ext cx="1521474" cy="97294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86" y="1260137"/>
            <a:ext cx="4773256" cy="3221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810678"/>
            <a:ext cx="3377597" cy="2520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806373"/>
            <a:ext cx="2116739" cy="25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00052 0.33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9254 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SATÉLITES </a:t>
            </a:r>
            <a:r>
              <a:rPr lang="es-ES" sz="2100" b="1" u="sng" dirty="0" smtClean="0">
                <a:cs typeface="Arial" panose="020B0604020202020204" pitchFamily="34" charset="0"/>
              </a:rPr>
              <a:t>ARTIFICALES</a:t>
            </a:r>
            <a:endParaRPr lang="es-ES" sz="2100" b="1" u="sng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6574" t="32603" r="75908" b="36241"/>
          <a:stretch/>
        </p:blipFill>
        <p:spPr>
          <a:xfrm>
            <a:off x="3174888" y="2155503"/>
            <a:ext cx="2931652" cy="293165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8514" y="1296272"/>
            <a:ext cx="858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Imaginemos que lanzamos un vehículo desde una torre más alta que la atmósfera:</a:t>
            </a:r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636674" y="4915368"/>
            <a:ext cx="21697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806388" y="47307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Satélite artificial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3414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634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RESUMEN</a:t>
            </a:r>
            <a:endParaRPr lang="es-ES" sz="2100" b="1" u="sng" dirty="0"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704"/>
            <a:ext cx="9144000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66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40" y="1278721"/>
            <a:ext cx="3918240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>
                <a:solidFill>
                  <a:srgbClr val="C00000"/>
                </a:solidFill>
                <a:latin typeface="News Gothic MT"/>
              </a:rPr>
              <a:t>¿Cómo surgió la teoría?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3241" y="1790163"/>
            <a:ext cx="249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¿Qué tomó de Galileo</a:t>
            </a:r>
            <a:r>
              <a:rPr lang="es-ES" b="1" dirty="0" smtClean="0"/>
              <a:t>?: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08" y="1790163"/>
            <a:ext cx="2719455" cy="25061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5163" y="3419164"/>
            <a:ext cx="4342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</a:t>
            </a:r>
            <a:r>
              <a:rPr lang="es-ES" dirty="0" smtClean="0"/>
              <a:t>odos </a:t>
            </a:r>
            <a:r>
              <a:rPr lang="es-ES" dirty="0"/>
              <a:t>los cuerpos </a:t>
            </a:r>
            <a:r>
              <a:rPr lang="es-ES" dirty="0" smtClean="0"/>
              <a:t>experimentaban una </a:t>
            </a:r>
            <a:r>
              <a:rPr lang="es-ES" dirty="0"/>
              <a:t>fuerza hacia la Tierra, la fuerza </a:t>
            </a:r>
            <a:r>
              <a:rPr lang="es-ES" dirty="0" smtClean="0"/>
              <a:t>que llamamos </a:t>
            </a:r>
            <a:r>
              <a:rPr lang="es-ES" dirty="0"/>
              <a:t>peso, dirigida hacia el centro </a:t>
            </a:r>
            <a:r>
              <a:rPr lang="es-ES" dirty="0" smtClean="0"/>
              <a:t>terrestre.</a:t>
            </a:r>
            <a:endParaRPr lang="es-ES" dirty="0"/>
          </a:p>
          <a:p>
            <a:pPr algn="just"/>
            <a:r>
              <a:rPr lang="es-ES" dirty="0"/>
              <a:t>Resulta lógico pensar que es la Tierra la que</a:t>
            </a:r>
          </a:p>
          <a:p>
            <a:pPr algn="just"/>
            <a:r>
              <a:rPr lang="es-ES" dirty="0"/>
              <a:t>ejerce esta fuerza.</a:t>
            </a:r>
          </a:p>
        </p:txBody>
      </p:sp>
    </p:spTree>
    <p:extLst>
      <p:ext uri="{BB962C8B-B14F-4D97-AF65-F5344CB8AC3E}">
        <p14:creationId xmlns:p14="http://schemas.microsoft.com/office/powerpoint/2010/main" val="1782237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40" y="1278721"/>
            <a:ext cx="3918240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>
                <a:solidFill>
                  <a:srgbClr val="C00000"/>
                </a:solidFill>
                <a:latin typeface="News Gothic MT"/>
              </a:rPr>
              <a:t>¿Cómo surgió la teoría?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</a:t>
            </a:r>
            <a:r>
              <a:rPr lang="es-ES" sz="2100" b="1" u="sng" dirty="0" smtClean="0">
                <a:cs typeface="Arial" panose="020B0604020202020204" pitchFamily="34" charset="0"/>
              </a:rPr>
              <a:t>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3241" y="1790163"/>
            <a:ext cx="272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¿Qué tomó de </a:t>
            </a:r>
            <a:r>
              <a:rPr lang="es-ES" b="1" dirty="0" smtClean="0"/>
              <a:t>Copérnico?: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98" y="920258"/>
            <a:ext cx="3414378" cy="17398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10990" y="2809250"/>
            <a:ext cx="660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Para que este movimiento </a:t>
            </a:r>
            <a:r>
              <a:rPr lang="es-ES" dirty="0" smtClean="0"/>
              <a:t>se produzca </a:t>
            </a:r>
            <a:r>
              <a:rPr lang="es-ES" dirty="0"/>
              <a:t>hace falta una fuerza centrípeta</a:t>
            </a:r>
            <a:r>
              <a:rPr lang="es-ES" dirty="0" smtClean="0"/>
              <a:t>: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72757" y="4105336"/>
            <a:ext cx="747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/>
              <a:t>donde m es la masa del objeto, v es su velocidad y </a:t>
            </a:r>
            <a:r>
              <a:rPr lang="es-ES" dirty="0" smtClean="0"/>
              <a:t>r </a:t>
            </a:r>
            <a:r>
              <a:rPr lang="es-ES" dirty="0"/>
              <a:t>el radio de la Trayectoria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0" y="4758702"/>
            <a:ext cx="733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dirty="0"/>
              <a:t>fuerza que actuaba sobre los planetas y que les atraía hacia el Sol debía ser producida por el mismo Sol. Una vez más, aplicando el principio de acción y reacción, esta fuerza debería tener una correspondencia recíproca: </a:t>
            </a:r>
            <a:r>
              <a:rPr lang="es-ES" b="1" dirty="0"/>
              <a:t>cada planeta debe también atraer al Sol</a:t>
            </a:r>
            <a:r>
              <a:rPr lang="es-E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118200" y="3503459"/>
                <a:ext cx="1116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200" y="3503459"/>
                <a:ext cx="111645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91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40" y="1278721"/>
            <a:ext cx="3918240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>
                <a:solidFill>
                  <a:srgbClr val="C00000"/>
                </a:solidFill>
                <a:latin typeface="News Gothic MT"/>
              </a:rPr>
              <a:t>¿Cómo surgió la teoría?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3241" y="1790163"/>
            <a:ext cx="272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¿Qué tomó de </a:t>
            </a:r>
            <a:r>
              <a:rPr lang="es-ES" b="1" dirty="0" smtClean="0"/>
              <a:t>Kepler?: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443240" y="2358817"/>
            <a:ext cx="6206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 las leyes de Kepler, Newton dedujo las </a:t>
            </a:r>
            <a:r>
              <a:rPr lang="es-ES" dirty="0" smtClean="0"/>
              <a:t>condiciones matemáticas </a:t>
            </a:r>
            <a:r>
              <a:rPr lang="es-ES" dirty="0"/>
              <a:t>que debía cumplir la fuerza gravitatoria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De las dos primeras leyes </a:t>
            </a:r>
            <a:r>
              <a:rPr lang="es-ES" dirty="0" err="1"/>
              <a:t>keplerianas</a:t>
            </a:r>
            <a:r>
              <a:rPr lang="es-ES" dirty="0"/>
              <a:t> se </a:t>
            </a:r>
            <a:r>
              <a:rPr lang="es-ES" dirty="0" smtClean="0"/>
              <a:t>deduce, como </a:t>
            </a:r>
            <a:r>
              <a:rPr lang="es-ES" dirty="0"/>
              <a:t>se demostrará en cursos superiores de </a:t>
            </a:r>
            <a:r>
              <a:rPr lang="es-ES" dirty="0" smtClean="0"/>
              <a:t>Física, que </a:t>
            </a:r>
            <a:r>
              <a:rPr lang="es-ES" dirty="0"/>
              <a:t>sobre los planetas actúa una fuerza central, </a:t>
            </a:r>
            <a:r>
              <a:rPr lang="es-ES" dirty="0" smtClean="0"/>
              <a:t>es decir </a:t>
            </a:r>
            <a:r>
              <a:rPr lang="es-ES" dirty="0"/>
              <a:t>una fuerza dirigida siempre hacia un </a:t>
            </a:r>
            <a:r>
              <a:rPr lang="es-ES" dirty="0" smtClean="0"/>
              <a:t>mismo punto</a:t>
            </a:r>
            <a:r>
              <a:rPr lang="es-ES" dirty="0"/>
              <a:t>: el Sol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tercera ley establecía una relación concreta </a:t>
            </a:r>
            <a:r>
              <a:rPr lang="es-ES" dirty="0" smtClean="0"/>
              <a:t>entre los </a:t>
            </a:r>
            <a:r>
              <a:rPr lang="es-ES" dirty="0"/>
              <a:t>periodos y los semiejes mayores de las órbitas </a:t>
            </a:r>
            <a:r>
              <a:rPr lang="es-ES" dirty="0" smtClean="0"/>
              <a:t>que la </a:t>
            </a:r>
            <a:r>
              <a:rPr lang="es-ES" dirty="0"/>
              <a:t>fuerza gravitatoria debía </a:t>
            </a:r>
            <a:r>
              <a:rPr lang="es-ES" dirty="0" smtClean="0"/>
              <a:t>cumplir.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2412613" y="2752379"/>
            <a:ext cx="1587798" cy="15379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COPÉRNICO</a:t>
            </a:r>
          </a:p>
        </p:txBody>
      </p:sp>
      <p:sp>
        <p:nvSpPr>
          <p:cNvPr id="12" name="Elipse 11"/>
          <p:cNvSpPr/>
          <p:nvPr/>
        </p:nvSpPr>
        <p:spPr>
          <a:xfrm>
            <a:off x="191262" y="2836052"/>
            <a:ext cx="1535838" cy="15379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GALILEO</a:t>
            </a:r>
          </a:p>
        </p:txBody>
      </p:sp>
      <p:sp>
        <p:nvSpPr>
          <p:cNvPr id="13" name="Más 12"/>
          <p:cNvSpPr/>
          <p:nvPr/>
        </p:nvSpPr>
        <p:spPr>
          <a:xfrm>
            <a:off x="1902912" y="3303152"/>
            <a:ext cx="433080" cy="438480"/>
          </a:xfrm>
          <a:prstGeom prst="mathPlu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>
              <a:solidFill>
                <a:prstClr val="white"/>
              </a:solidFill>
            </a:endParaRPr>
          </a:p>
        </p:txBody>
      </p:sp>
      <p:sp>
        <p:nvSpPr>
          <p:cNvPr id="14" name="Igual que 13"/>
          <p:cNvSpPr/>
          <p:nvPr/>
        </p:nvSpPr>
        <p:spPr>
          <a:xfrm>
            <a:off x="6212182" y="3395241"/>
            <a:ext cx="393120" cy="340200"/>
          </a:xfrm>
          <a:prstGeom prst="mathEqual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550063" y="2792326"/>
            <a:ext cx="1603833" cy="162542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KEPLER</a:t>
            </a:r>
          </a:p>
        </p:txBody>
      </p:sp>
      <p:sp>
        <p:nvSpPr>
          <p:cNvPr id="16" name="Elipse 15"/>
          <p:cNvSpPr/>
          <p:nvPr/>
        </p:nvSpPr>
        <p:spPr>
          <a:xfrm>
            <a:off x="6634213" y="2725543"/>
            <a:ext cx="2425583" cy="1758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GRAVITACIÓN UNIVERSAL</a:t>
            </a:r>
          </a:p>
        </p:txBody>
      </p:sp>
      <p:sp>
        <p:nvSpPr>
          <p:cNvPr id="17" name="Más 16"/>
          <p:cNvSpPr/>
          <p:nvPr/>
        </p:nvSpPr>
        <p:spPr>
          <a:xfrm>
            <a:off x="4058697" y="3302127"/>
            <a:ext cx="433080" cy="438480"/>
          </a:xfrm>
          <a:prstGeom prst="mathPlu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67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7410734" y="3152293"/>
            <a:ext cx="1561015" cy="130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25" dirty="0">
                <a:solidFill>
                  <a:prstClr val="white"/>
                </a:solidFill>
              </a:rPr>
              <a:t>LEY DE GRAVITACIÓN UNIVERSAL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693665" y="1856812"/>
            <a:ext cx="7868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305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</a:rPr>
              <a:t>Todos los cuerpos del universo se atraen con una fuerza que es directamente proporcional al producto de sus masas e inversamente proporcional al cuadrado de la distancia que las separa</a:t>
            </a:r>
          </a:p>
        </p:txBody>
      </p:sp>
      <p:pic>
        <p:nvPicPr>
          <p:cNvPr id="22534" name="Picture 6" descr="http://www.tecnologiahechapalabra.com/img_noticias/2013/3/%7BF99D9D11-6FF0-4914-B542-B19EC9FAA487%7D_UniversalGravitationFormula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28763"/>
            <a:ext cx="3562657" cy="24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ipse 23"/>
          <p:cNvSpPr/>
          <p:nvPr/>
        </p:nvSpPr>
        <p:spPr>
          <a:xfrm>
            <a:off x="4711321" y="4797361"/>
            <a:ext cx="334800" cy="342360"/>
          </a:xfrm>
          <a:prstGeom prst="ellipse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>
              <a:solidFill>
                <a:prstClr val="white"/>
              </a:solidFill>
            </a:endParaRPr>
          </a:p>
        </p:txBody>
      </p:sp>
      <p:cxnSp>
        <p:nvCxnSpPr>
          <p:cNvPr id="26" name="Conector recto de flecha 25"/>
          <p:cNvCxnSpPr>
            <a:stCxn id="24" idx="5"/>
            <a:endCxn id="27" idx="1"/>
          </p:cNvCxnSpPr>
          <p:nvPr/>
        </p:nvCxnSpPr>
        <p:spPr>
          <a:xfrm>
            <a:off x="4997091" y="5089584"/>
            <a:ext cx="1598886" cy="466687"/>
          </a:xfrm>
          <a:prstGeom prst="straightConnector1">
            <a:avLst/>
          </a:prstGeom>
          <a:ln w="3175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6595977" y="5140772"/>
            <a:ext cx="2375772" cy="830997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defTabSz="305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solidFill>
                  <a:srgbClr val="000000"/>
                </a:solidFill>
              </a:rPr>
              <a:t>Constante de Gravitación Universal, cuyo valor es </a:t>
            </a:r>
            <a:r>
              <a:rPr lang="es-ES" altLang="es-ES" sz="1600" b="1" dirty="0">
                <a:solidFill>
                  <a:srgbClr val="000000"/>
                </a:solidFill>
              </a:rPr>
              <a:t>6,67·10</a:t>
            </a:r>
            <a:r>
              <a:rPr lang="es-ES" altLang="es-ES" sz="1600" b="1" baseline="30000" dirty="0">
                <a:solidFill>
                  <a:srgbClr val="000000"/>
                </a:solidFill>
              </a:rPr>
              <a:t>-11</a:t>
            </a:r>
            <a:r>
              <a:rPr lang="es-ES" altLang="es-ES" sz="1600" b="1" dirty="0">
                <a:solidFill>
                  <a:srgbClr val="000000"/>
                </a:solidFill>
              </a:rPr>
              <a:t> N· m</a:t>
            </a:r>
            <a:r>
              <a:rPr lang="es-ES" altLang="es-ES" sz="1600" b="1" baseline="30000" dirty="0">
                <a:solidFill>
                  <a:srgbClr val="000000"/>
                </a:solidFill>
              </a:rPr>
              <a:t>2</a:t>
            </a:r>
            <a:r>
              <a:rPr lang="es-ES" altLang="es-ES" sz="1600" b="1" dirty="0">
                <a:solidFill>
                  <a:srgbClr val="000000"/>
                </a:solidFill>
              </a:rPr>
              <a:t>/kg</a:t>
            </a:r>
            <a:r>
              <a:rPr lang="es-ES" altLang="es-ES" sz="1600" b="1" baseline="30000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138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1934 -1.11111E-6 C -0.28003 -1.11111E-6 -0.38681 -0.12245 -0.38681 -0.22153 L -0.38681 -0.443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2" grpId="0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606083" y="-193185"/>
            <a:ext cx="2228045" cy="18931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LEY DE GRAVITACIÓN UNIVERSAL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37312" y="1530733"/>
            <a:ext cx="122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Ejemplos: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04659" y="2229142"/>
            <a:ext cx="703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prstClr val="black"/>
                </a:solidFill>
              </a:rPr>
              <a:t>1.- Calcula la fuerza de atracción entre dos objetos de 10 kg cada uno situados a 1 m de distancia.</a:t>
            </a:r>
          </a:p>
        </p:txBody>
      </p:sp>
      <p:sp>
        <p:nvSpPr>
          <p:cNvPr id="3" name="Elipse 2"/>
          <p:cNvSpPr/>
          <p:nvPr/>
        </p:nvSpPr>
        <p:spPr>
          <a:xfrm>
            <a:off x="2833352" y="3343049"/>
            <a:ext cx="940158" cy="901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m</a:t>
            </a:r>
            <a:r>
              <a:rPr lang="es-ES" sz="1400" b="1" baseline="-25000" dirty="0" smtClean="0"/>
              <a:t>1</a:t>
            </a:r>
            <a:r>
              <a:rPr lang="es-ES" sz="1400" b="1" dirty="0" smtClean="0"/>
              <a:t>= 10 kg</a:t>
            </a:r>
            <a:endParaRPr lang="es-ES" sz="1400" b="1" dirty="0"/>
          </a:p>
        </p:txBody>
      </p:sp>
      <p:sp>
        <p:nvSpPr>
          <p:cNvPr id="7" name="Elipse 6"/>
          <p:cNvSpPr/>
          <p:nvPr/>
        </p:nvSpPr>
        <p:spPr>
          <a:xfrm>
            <a:off x="5548648" y="3343049"/>
            <a:ext cx="940158" cy="9015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</a:t>
            </a:r>
            <a:r>
              <a:rPr lang="es-ES" sz="1600" baseline="-25000" dirty="0" smtClean="0"/>
              <a:t>2</a:t>
            </a:r>
            <a:r>
              <a:rPr lang="es-ES" sz="1600" dirty="0" smtClean="0"/>
              <a:t>= 10 kg</a:t>
            </a:r>
            <a:endParaRPr lang="es-ES" sz="1600" dirty="0"/>
          </a:p>
        </p:txBody>
      </p:sp>
      <p:cxnSp>
        <p:nvCxnSpPr>
          <p:cNvPr id="5" name="Conector recto de flecha 4"/>
          <p:cNvCxnSpPr>
            <a:stCxn id="3" idx="6"/>
          </p:cNvCxnSpPr>
          <p:nvPr/>
        </p:nvCxnSpPr>
        <p:spPr>
          <a:xfrm flipV="1">
            <a:off x="3773510" y="3793809"/>
            <a:ext cx="54091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2"/>
          </p:cNvCxnSpPr>
          <p:nvPr/>
        </p:nvCxnSpPr>
        <p:spPr>
          <a:xfrm flipH="1" flipV="1">
            <a:off x="5007735" y="3793809"/>
            <a:ext cx="54091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863835" y="342447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F</a:t>
            </a:r>
            <a:r>
              <a:rPr lang="es-ES" b="1" baseline="-25000" dirty="0" smtClean="0">
                <a:solidFill>
                  <a:srgbClr val="00B0F0"/>
                </a:solidFill>
              </a:rPr>
              <a:t>1</a:t>
            </a:r>
            <a:endParaRPr lang="es-ES" b="1" baseline="-25000" dirty="0">
              <a:solidFill>
                <a:srgbClr val="00B0F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70075" y="342447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F</a:t>
            </a:r>
            <a:r>
              <a:rPr lang="es-ES" b="1" baseline="-25000" dirty="0" smtClean="0">
                <a:solidFill>
                  <a:srgbClr val="00B050"/>
                </a:solidFill>
              </a:rPr>
              <a:t>2</a:t>
            </a:r>
            <a:endParaRPr lang="es-ES" b="1" baseline="-25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711014" y="4920366"/>
                <a:ext cx="2018181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14" y="4920366"/>
                <a:ext cx="2018181" cy="4894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/>
          <p:cNvCxnSpPr/>
          <p:nvPr/>
        </p:nvCxnSpPr>
        <p:spPr>
          <a:xfrm>
            <a:off x="3303431" y="4623515"/>
            <a:ext cx="6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3296992" y="4636394"/>
            <a:ext cx="6439" cy="7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3303431" y="3793809"/>
            <a:ext cx="2715296" cy="850006"/>
            <a:chOff x="3303431" y="3793809"/>
            <a:chExt cx="2715296" cy="850006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3303431" y="4643815"/>
              <a:ext cx="27152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3309870" y="3793809"/>
              <a:ext cx="0" cy="8425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V="1">
              <a:off x="6018727" y="3801230"/>
              <a:ext cx="0" cy="8425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/>
          <p:cNvSpPr txBox="1"/>
          <p:nvPr/>
        </p:nvSpPr>
        <p:spPr>
          <a:xfrm>
            <a:off x="4232847" y="428190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 = 1 m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2317587" y="5473521"/>
                <a:ext cx="480503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=6,67·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10·10</m:t>
                          </m:r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=6,67·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87" y="5473521"/>
                <a:ext cx="4805033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548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7" grpId="0" animBg="1"/>
      <p:bldP spid="15" grpId="0"/>
      <p:bldP spid="16" grpId="0"/>
      <p:bldP spid="1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606083" y="-193185"/>
            <a:ext cx="2228045" cy="18931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LEY DE GRAVITACIÓN UNIVERSAL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37312" y="1530733"/>
            <a:ext cx="122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Ejemplos: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04658" y="1983501"/>
            <a:ext cx="703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prstClr val="black"/>
                </a:solidFill>
              </a:rPr>
              <a:t>1.- Calcula la fuerza </a:t>
            </a:r>
            <a:r>
              <a:rPr lang="es-ES" sz="1600" b="1" dirty="0" smtClean="0">
                <a:solidFill>
                  <a:prstClr val="black"/>
                </a:solidFill>
              </a:rPr>
              <a:t>con la que se atraen la Tierra y la Luna.</a:t>
            </a:r>
          </a:p>
          <a:p>
            <a:pPr algn="just"/>
            <a:r>
              <a:rPr lang="es-ES" sz="1600" b="1" dirty="0" smtClean="0">
                <a:solidFill>
                  <a:prstClr val="black"/>
                </a:solidFill>
              </a:rPr>
              <a:t>DATOS:</a:t>
            </a:r>
          </a:p>
          <a:p>
            <a:pPr algn="just"/>
            <a:r>
              <a:rPr lang="es-ES" sz="1600" b="1" dirty="0" err="1" smtClean="0">
                <a:solidFill>
                  <a:prstClr val="black"/>
                </a:solidFill>
              </a:rPr>
              <a:t>m</a:t>
            </a:r>
            <a:r>
              <a:rPr lang="es-ES" sz="1600" b="1" baseline="-25000" dirty="0" err="1" smtClean="0">
                <a:solidFill>
                  <a:prstClr val="black"/>
                </a:solidFill>
              </a:rPr>
              <a:t>Tierra</a:t>
            </a:r>
            <a:r>
              <a:rPr lang="es-ES" sz="1600" b="1" dirty="0" smtClean="0">
                <a:solidFill>
                  <a:prstClr val="black"/>
                </a:solidFill>
              </a:rPr>
              <a:t> = 5,98·10</a:t>
            </a:r>
            <a:r>
              <a:rPr lang="es-ES" sz="1600" b="1" baseline="30000" dirty="0" smtClean="0">
                <a:solidFill>
                  <a:prstClr val="black"/>
                </a:solidFill>
              </a:rPr>
              <a:t>24</a:t>
            </a:r>
            <a:r>
              <a:rPr lang="es-ES" sz="1600" b="1" dirty="0" smtClean="0">
                <a:solidFill>
                  <a:prstClr val="black"/>
                </a:solidFill>
              </a:rPr>
              <a:t> kg</a:t>
            </a:r>
            <a:endParaRPr lang="es-ES" sz="1600" b="1" baseline="30000" dirty="0" smtClean="0">
              <a:solidFill>
                <a:prstClr val="black"/>
              </a:solidFill>
            </a:endParaRPr>
          </a:p>
          <a:p>
            <a:pPr algn="just"/>
            <a:r>
              <a:rPr lang="es-ES" sz="1600" b="1" dirty="0" err="1" smtClean="0">
                <a:solidFill>
                  <a:prstClr val="black"/>
                </a:solidFill>
              </a:rPr>
              <a:t>m</a:t>
            </a:r>
            <a:r>
              <a:rPr lang="es-ES" sz="1600" b="1" baseline="-25000" dirty="0" err="1" smtClean="0">
                <a:solidFill>
                  <a:prstClr val="black"/>
                </a:solidFill>
              </a:rPr>
              <a:t>Luna</a:t>
            </a:r>
            <a:r>
              <a:rPr lang="es-ES" sz="1600" b="1" dirty="0" smtClean="0">
                <a:solidFill>
                  <a:prstClr val="black"/>
                </a:solidFill>
              </a:rPr>
              <a:t> = 7,20·10</a:t>
            </a:r>
            <a:r>
              <a:rPr lang="es-ES" sz="1600" b="1" baseline="30000" dirty="0" smtClean="0">
                <a:solidFill>
                  <a:prstClr val="black"/>
                </a:solidFill>
              </a:rPr>
              <a:t>22</a:t>
            </a:r>
            <a:r>
              <a:rPr lang="es-ES" sz="1600" b="1" dirty="0" smtClean="0">
                <a:solidFill>
                  <a:prstClr val="black"/>
                </a:solidFill>
              </a:rPr>
              <a:t> kg</a:t>
            </a:r>
            <a:endParaRPr lang="es-ES" sz="1600" b="1" baseline="30000" dirty="0" smtClean="0">
              <a:solidFill>
                <a:prstClr val="black"/>
              </a:solidFill>
            </a:endParaRPr>
          </a:p>
          <a:p>
            <a:pPr algn="just"/>
            <a:r>
              <a:rPr lang="es-ES" sz="1600" b="1" dirty="0" err="1" smtClean="0">
                <a:solidFill>
                  <a:prstClr val="black"/>
                </a:solidFill>
              </a:rPr>
              <a:t>d</a:t>
            </a:r>
            <a:r>
              <a:rPr lang="es-ES" sz="1600" b="1" baseline="-25000" dirty="0" err="1" smtClean="0">
                <a:solidFill>
                  <a:prstClr val="black"/>
                </a:solidFill>
              </a:rPr>
              <a:t>Tierra</a:t>
            </a:r>
            <a:r>
              <a:rPr lang="es-ES" sz="1600" b="1" baseline="-25000" dirty="0" smtClean="0">
                <a:solidFill>
                  <a:prstClr val="black"/>
                </a:solidFill>
              </a:rPr>
              <a:t>-Luna</a:t>
            </a:r>
            <a:r>
              <a:rPr lang="es-ES" sz="1600" b="1" dirty="0" smtClean="0">
                <a:solidFill>
                  <a:prstClr val="black"/>
                </a:solidFill>
              </a:rPr>
              <a:t> = 3,84·10</a:t>
            </a:r>
            <a:r>
              <a:rPr lang="es-ES" sz="1600" b="1" baseline="30000" dirty="0" smtClean="0">
                <a:solidFill>
                  <a:prstClr val="black"/>
                </a:solidFill>
              </a:rPr>
              <a:t>8 </a:t>
            </a:r>
            <a:r>
              <a:rPr lang="es-ES" sz="1600" b="1" dirty="0">
                <a:solidFill>
                  <a:prstClr val="black"/>
                </a:solidFill>
              </a:rPr>
              <a:t>m</a:t>
            </a:r>
            <a:endParaRPr lang="es-ES" sz="16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548648" y="3343049"/>
            <a:ext cx="940158" cy="9015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m</a:t>
            </a:r>
            <a:r>
              <a:rPr lang="es-ES" sz="1600" baseline="-25000" dirty="0" err="1" smtClean="0"/>
              <a:t>Luna</a:t>
            </a:r>
            <a:endParaRPr lang="es-ES" sz="1600" dirty="0"/>
          </a:p>
        </p:txBody>
      </p:sp>
      <p:cxnSp>
        <p:nvCxnSpPr>
          <p:cNvPr id="5" name="Conector recto de flecha 4"/>
          <p:cNvCxnSpPr>
            <a:stCxn id="3" idx="6"/>
          </p:cNvCxnSpPr>
          <p:nvPr/>
        </p:nvCxnSpPr>
        <p:spPr>
          <a:xfrm flipV="1">
            <a:off x="3773510" y="3793809"/>
            <a:ext cx="54091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2"/>
          </p:cNvCxnSpPr>
          <p:nvPr/>
        </p:nvCxnSpPr>
        <p:spPr>
          <a:xfrm flipH="1" flipV="1">
            <a:off x="5007735" y="3793809"/>
            <a:ext cx="54091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863835" y="3424477"/>
            <a:ext cx="66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F0"/>
                </a:solidFill>
              </a:rPr>
              <a:t>F</a:t>
            </a:r>
            <a:r>
              <a:rPr lang="es-ES" b="1" baseline="-25000" dirty="0" err="1" smtClean="0">
                <a:solidFill>
                  <a:srgbClr val="00B0F0"/>
                </a:solidFill>
              </a:rPr>
              <a:t>Tierra</a:t>
            </a:r>
            <a:endParaRPr lang="es-ES" b="1" baseline="-25000" dirty="0">
              <a:solidFill>
                <a:srgbClr val="00B0F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07735" y="339456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F</a:t>
            </a:r>
            <a:r>
              <a:rPr lang="es-ES" b="1" baseline="-25000" dirty="0" err="1" smtClean="0">
                <a:solidFill>
                  <a:srgbClr val="00B050"/>
                </a:solidFill>
              </a:rPr>
              <a:t>Luna</a:t>
            </a:r>
            <a:endParaRPr lang="es-ES" b="1" baseline="-25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711014" y="4920366"/>
                <a:ext cx="279974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𝑇𝑖𝑒𝑟𝑟𝑎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𝐿𝑢𝑛𝑎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14" y="4920366"/>
                <a:ext cx="2799741" cy="4743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/>
          <p:cNvCxnSpPr/>
          <p:nvPr/>
        </p:nvCxnSpPr>
        <p:spPr>
          <a:xfrm>
            <a:off x="3303431" y="4623515"/>
            <a:ext cx="6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3296992" y="4636394"/>
            <a:ext cx="6439" cy="7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3303431" y="3793809"/>
            <a:ext cx="2715296" cy="850006"/>
            <a:chOff x="3303431" y="3793809"/>
            <a:chExt cx="2715296" cy="850006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3303431" y="4643815"/>
              <a:ext cx="27152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3309870" y="3793809"/>
              <a:ext cx="0" cy="8425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V="1">
              <a:off x="6018727" y="3801230"/>
              <a:ext cx="0" cy="8425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/>
          <p:cNvSpPr txBox="1"/>
          <p:nvPr/>
        </p:nvSpPr>
        <p:spPr>
          <a:xfrm>
            <a:off x="4504612" y="43449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1817762" y="5556863"/>
                <a:ext cx="5908669" cy="5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𝑇𝑖𝑒𝑟𝑟𝑎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𝐿𝑢𝑛𝑎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=6,67·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5,98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7,20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3,84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=2·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762" y="5556863"/>
                <a:ext cx="5908669" cy="595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>
            <a:off x="2833352" y="3343049"/>
            <a:ext cx="940158" cy="901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m</a:t>
            </a:r>
            <a:r>
              <a:rPr lang="es-ES" sz="1400" b="1" baseline="-25000" dirty="0" err="1" smtClean="0"/>
              <a:t>Tierra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12377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5" grpId="0"/>
      <p:bldP spid="16" grpId="0"/>
      <p:bldP spid="18" grpId="0"/>
      <p:bldP spid="29" grpId="0"/>
      <p:bldP spid="3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39" y="1278721"/>
            <a:ext cx="4300737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 smtClean="0">
                <a:solidFill>
                  <a:srgbClr val="C00000"/>
                </a:solidFill>
                <a:latin typeface="News Gothic MT"/>
              </a:rPr>
              <a:t>Características de la Fuerza de Gravitación:</a:t>
            </a:r>
            <a:endParaRPr lang="es-ES_tradnl" altLang="es-ES" sz="1500" b="1" u="sng" dirty="0">
              <a:solidFill>
                <a:srgbClr val="C00000"/>
              </a:solidFill>
              <a:latin typeface="News Gothic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4" name="Llamada ovalada 3"/>
          <p:cNvSpPr/>
          <p:nvPr/>
        </p:nvSpPr>
        <p:spPr>
          <a:xfrm>
            <a:off x="2783034" y="1828257"/>
            <a:ext cx="4673437" cy="77887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dirty="0">
                <a:solidFill>
                  <a:schemeClr val="tx1"/>
                </a:solidFill>
                <a:cs typeface="Arial" panose="020B0604020202020204" pitchFamily="34" charset="0"/>
              </a:rPr>
              <a:t>Es universal: todos los cuerpos con masa están sometidos a esta </a:t>
            </a:r>
            <a:r>
              <a:rPr lang="es-ES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fuerza.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0" y="1822661"/>
            <a:ext cx="2519916" cy="4436472"/>
          </a:xfrm>
          <a:prstGeom prst="rect">
            <a:avLst/>
          </a:prstGeom>
        </p:spPr>
      </p:pic>
      <p:sp>
        <p:nvSpPr>
          <p:cNvPr id="23" name="Llamada ovalada 22"/>
          <p:cNvSpPr/>
          <p:nvPr/>
        </p:nvSpPr>
        <p:spPr>
          <a:xfrm>
            <a:off x="2783034" y="2857537"/>
            <a:ext cx="4673437" cy="77887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Es una fuerza de atracción.</a:t>
            </a:r>
          </a:p>
        </p:txBody>
      </p:sp>
      <p:sp>
        <p:nvSpPr>
          <p:cNvPr id="24" name="Llamada ovalada 23"/>
          <p:cNvSpPr/>
          <p:nvPr/>
        </p:nvSpPr>
        <p:spPr>
          <a:xfrm>
            <a:off x="2783035" y="3939840"/>
            <a:ext cx="4673437" cy="77887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Su dirección es la de la recta que une el centro de gravedad de los </a:t>
            </a:r>
            <a:r>
              <a:rPr lang="es-ES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cuerpos.</a:t>
            </a:r>
            <a:endParaRPr lang="es-E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Llamada ovalada 24"/>
          <p:cNvSpPr/>
          <p:nvPr/>
        </p:nvSpPr>
        <p:spPr>
          <a:xfrm>
            <a:off x="2783036" y="5004043"/>
            <a:ext cx="4673437" cy="77887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Su intensidad viene determinada por la ecuación de la ley de gravitación </a:t>
            </a:r>
            <a:r>
              <a:rPr lang="es-ES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universal.</a:t>
            </a:r>
            <a:endParaRPr lang="es-ES" sz="14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62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3239" y="1278721"/>
            <a:ext cx="2059815" cy="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29" tIns="46289" rIns="61229" bIns="3061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defTabSz="3056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_tradnl" altLang="es-ES" sz="1500" b="1" u="sng" dirty="0" smtClean="0">
                <a:solidFill>
                  <a:srgbClr val="C00000"/>
                </a:solidFill>
                <a:latin typeface="News Gothic MT"/>
              </a:rPr>
              <a:t>Síntesis Newtoniana:</a:t>
            </a:r>
            <a:endParaRPr lang="es-ES_tradnl" altLang="es-ES" sz="1500" b="1" u="sng" dirty="0">
              <a:solidFill>
                <a:srgbClr val="C00000"/>
              </a:solidFill>
              <a:latin typeface="News Gothic M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03300" y="396798"/>
            <a:ext cx="6030913" cy="409575"/>
          </a:xfrm>
        </p:spPr>
        <p:txBody>
          <a:bodyPr>
            <a:normAutofit/>
          </a:bodyPr>
          <a:lstStyle/>
          <a:p>
            <a:pPr algn="just"/>
            <a:r>
              <a:rPr lang="es-ES" sz="2100" b="1" u="sng" dirty="0" smtClean="0">
                <a:cs typeface="Arial" panose="020B0604020202020204" pitchFamily="34" charset="0"/>
              </a:rPr>
              <a:t>LEY </a:t>
            </a:r>
            <a:r>
              <a:rPr lang="es-ES" sz="2100" b="1" u="sng" dirty="0">
                <a:cs typeface="Arial" panose="020B0604020202020204" pitchFamily="34" charset="0"/>
              </a:rPr>
              <a:t>DE GRAVITACIÓN UNIVERSAL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241214" y="1773604"/>
            <a:ext cx="8461751" cy="13079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Caída y Peso de los Cuerpos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344895" y="1847044"/>
            <a:ext cx="1717682" cy="1180740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56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25" dirty="0">
              <a:solidFill>
                <a:prstClr val="white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41215" y="2287833"/>
            <a:ext cx="8530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b="1" dirty="0">
              <a:solidFill>
                <a:prstClr val="black"/>
              </a:solidFill>
            </a:endParaRPr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donde m es la masa del cuerpo y g es la intensidad de la gravedad, es decir la fuerza con que la Tierra atrae a un kilogramo de masa.</a:t>
            </a:r>
          </a:p>
          <a:p>
            <a:pPr algn="just"/>
            <a:endParaRPr lang="es-ES" sz="1600" dirty="0">
              <a:solidFill>
                <a:prstClr val="black"/>
              </a:solidFill>
            </a:endParaRPr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3825329" y="1769958"/>
                <a:ext cx="148985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S" sz="1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400" b="1" i="1">
                              <a:solidFill>
                                <a:srgbClr val="00009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ES" sz="1400" b="1" i="1">
                              <a:solidFill>
                                <a:srgbClr val="00009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1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400" b="1" i="1">
                          <a:solidFill>
                            <a:srgbClr val="00009A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s-ES" sz="1400" b="1" dirty="0">
                  <a:solidFill>
                    <a:srgbClr val="00009A"/>
                  </a:solidFill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29" y="1769958"/>
                <a:ext cx="148985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/>
          <p:cNvSpPr txBox="1"/>
          <p:nvPr/>
        </p:nvSpPr>
        <p:spPr>
          <a:xfrm>
            <a:off x="266339" y="2540233"/>
            <a:ext cx="8205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</a:rPr>
              <a:t>Los objetos caen porque la Tierra los atrae. La fuerza que provoca la caída de los cuerpos no es más que una manifestación de la ley de gravitación universal:</a:t>
            </a:r>
          </a:p>
          <a:p>
            <a:pPr algn="just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03300" y="1770854"/>
            <a:ext cx="431049" cy="30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prstClr val="black"/>
                </a:solidFill>
              </a:rPr>
              <a:t>F=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3760355" y="3272098"/>
                <a:ext cx="1619804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400" b="1" dirty="0">
                  <a:solidFill>
                    <a:srgbClr val="09213B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55" y="3272098"/>
                <a:ext cx="1619804" cy="370614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angular 33"/>
          <p:cNvCxnSpPr>
            <a:stCxn id="45" idx="4"/>
            <a:endCxn id="47" idx="2"/>
          </p:cNvCxnSpPr>
          <p:nvPr/>
        </p:nvCxnSpPr>
        <p:spPr>
          <a:xfrm rot="16200000" flipH="1">
            <a:off x="1646178" y="1190406"/>
            <a:ext cx="1363567" cy="3138222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3652747" y="3872666"/>
                <a:ext cx="2144720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400" b="1" dirty="0">
                  <a:solidFill>
                    <a:srgbClr val="09213B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47" y="3872666"/>
                <a:ext cx="2144720" cy="370614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/>
          <p:cNvSpPr/>
          <p:nvPr/>
        </p:nvSpPr>
        <p:spPr>
          <a:xfrm>
            <a:off x="7285514" y="357707"/>
            <a:ext cx="1417451" cy="1260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dirty="0">
                <a:solidFill>
                  <a:prstClr val="white"/>
                </a:solidFill>
              </a:rPr>
              <a:t>m</a:t>
            </a:r>
            <a:r>
              <a:rPr lang="es-ES" sz="135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7" name="Elipse 36"/>
          <p:cNvSpPr/>
          <p:nvPr/>
        </p:nvSpPr>
        <p:spPr>
          <a:xfrm>
            <a:off x="4560582" y="3886047"/>
            <a:ext cx="329051" cy="26910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prstClr val="white"/>
              </a:solidFill>
            </a:endParaRPr>
          </a:p>
        </p:txBody>
      </p:sp>
      <p:cxnSp>
        <p:nvCxnSpPr>
          <p:cNvPr id="38" name="Conector angular 37"/>
          <p:cNvCxnSpPr>
            <a:stCxn id="37" idx="0"/>
            <a:endCxn id="39" idx="1"/>
          </p:cNvCxnSpPr>
          <p:nvPr/>
        </p:nvCxnSpPr>
        <p:spPr>
          <a:xfrm rot="5400000" flipH="1" flipV="1">
            <a:off x="5127240" y="3340863"/>
            <a:ext cx="143052" cy="947317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5672425" y="3589106"/>
            <a:ext cx="2310999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prstClr val="black"/>
                </a:solidFill>
              </a:rPr>
              <a:t>Masa de la Tierra, </a:t>
            </a:r>
            <a:r>
              <a:rPr lang="es-ES" sz="1400" dirty="0" err="1">
                <a:solidFill>
                  <a:prstClr val="black"/>
                </a:solidFill>
              </a:rPr>
              <a:t>m</a:t>
            </a:r>
            <a:r>
              <a:rPr lang="es-ES" sz="1400" baseline="-25000" dirty="0" err="1">
                <a:solidFill>
                  <a:prstClr val="black"/>
                </a:solidFill>
              </a:rPr>
              <a:t>T</a:t>
            </a:r>
            <a:endParaRPr lang="es-ES" sz="1400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1590260" y="4411454"/>
                <a:ext cx="5832623" cy="493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  <m:d>
                        <m:d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𝒌𝒈</m:t>
                                  </m:r>
                                </m:e>
                                <m:sup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ES" sz="140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𝟗𝟖</m:t>
                          </m:r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sup>
                          </m:sSup>
                          <m:r>
                            <a:rPr lang="es-ES" sz="140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</m:num>
                        <m:den>
                          <m:sSup>
                            <m:sSupPr>
                              <m:ctrlP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s-ES" sz="1400" b="1" i="1">
                                      <a:solidFill>
                                        <a:srgbClr val="09213B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sz="1400" b="1" i="1">
                                  <a:solidFill>
                                    <a:srgbClr val="09213B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400" b="1" dirty="0">
                  <a:solidFill>
                    <a:srgbClr val="09213B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0" y="4411454"/>
                <a:ext cx="5832623" cy="4938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3942184" y="5207384"/>
                <a:ext cx="1565845" cy="21249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sz="1350" b="1" i="1">
                          <a:solidFill>
                            <a:srgbClr val="09213B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ES" sz="135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35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s-ES" sz="1350" b="1" i="1">
                              <a:solidFill>
                                <a:srgbClr val="09213B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1350" b="1" dirty="0">
                  <a:solidFill>
                    <a:srgbClr val="09213B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84" y="5207384"/>
                <a:ext cx="1565845" cy="212494"/>
              </a:xfrm>
              <a:prstGeom prst="rect">
                <a:avLst/>
              </a:prstGeom>
              <a:blipFill rotWithShape="0">
                <a:blip r:embed="rId8"/>
                <a:stretch>
                  <a:fillRect b="-2195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lipse 44"/>
          <p:cNvSpPr/>
          <p:nvPr/>
        </p:nvSpPr>
        <p:spPr>
          <a:xfrm>
            <a:off x="603300" y="1769958"/>
            <a:ext cx="311100" cy="30777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3897072" y="3287413"/>
            <a:ext cx="311100" cy="30777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5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34723 0.00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5" grpId="0"/>
      <p:bldP spid="36" grpId="0" animBg="1"/>
      <p:bldP spid="37" grpId="0" animBg="1"/>
      <p:bldP spid="39" grpId="0" animBg="1"/>
      <p:bldP spid="40" grpId="0"/>
      <p:bldP spid="41" grpId="0" animBg="1"/>
      <p:bldP spid="45" grpId="0" animBg="1"/>
      <p:bldP spid="47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963</Words>
  <Application>Microsoft Office PowerPoint</Application>
  <PresentationFormat>Presentación en pantalla (4:3)</PresentationFormat>
  <Paragraphs>108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Retrospección</vt:lpstr>
      <vt:lpstr>LEY DE GRAVITACIÓN UNIVERSAL</vt:lpstr>
      <vt:lpstr>LEY DE GRAVITACIÓN UNIVERSAL</vt:lpstr>
      <vt:lpstr>LEY DE GRAVITACIÓN UNIVERSAL</vt:lpstr>
      <vt:lpstr>LEY DE GRAVITACIÓN UNIVERSAL</vt:lpstr>
      <vt:lpstr>Presentación de PowerPoint</vt:lpstr>
      <vt:lpstr>Presentación de PowerPoint</vt:lpstr>
      <vt:lpstr>Presentación de PowerPoint</vt:lpstr>
      <vt:lpstr>LEY DE GRAVITACIÓN UNIVERSAL</vt:lpstr>
      <vt:lpstr>LEY DE GRAVITACIÓN UNIVERSAL</vt:lpstr>
      <vt:lpstr>LEY DE GRAVITACIÓN UNIVERSAL</vt:lpstr>
      <vt:lpstr>LEY DE GRAVITACIÓN UNIVERSAL</vt:lpstr>
      <vt:lpstr>LEY DE GRAVITACIÓN UNIVERSAL</vt:lpstr>
      <vt:lpstr>SATÉLITES ARTIFICALES</vt:lpstr>
      <vt:lpstr>RESUMEN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Martin Medel</dc:creator>
  <cp:lastModifiedBy>Usuario</cp:lastModifiedBy>
  <cp:revision>74</cp:revision>
  <dcterms:created xsi:type="dcterms:W3CDTF">2015-11-28T10:38:41Z</dcterms:created>
  <dcterms:modified xsi:type="dcterms:W3CDTF">2016-11-09T20:36:48Z</dcterms:modified>
</cp:coreProperties>
</file>